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31"/>
  </p:notesMasterIdLst>
  <p:sldIdLst>
    <p:sldId id="270" r:id="rId3"/>
    <p:sldId id="271" r:id="rId4"/>
    <p:sldId id="275" r:id="rId5"/>
    <p:sldId id="323" r:id="rId6"/>
    <p:sldId id="324" r:id="rId7"/>
    <p:sldId id="326" r:id="rId8"/>
    <p:sldId id="327" r:id="rId9"/>
    <p:sldId id="335" r:id="rId10"/>
    <p:sldId id="328" r:id="rId11"/>
    <p:sldId id="329" r:id="rId12"/>
    <p:sldId id="350" r:id="rId13"/>
    <p:sldId id="330" r:id="rId14"/>
    <p:sldId id="332" r:id="rId15"/>
    <p:sldId id="333" r:id="rId16"/>
    <p:sldId id="334" r:id="rId17"/>
    <p:sldId id="336" r:id="rId18"/>
    <p:sldId id="352" r:id="rId19"/>
    <p:sldId id="353" r:id="rId20"/>
    <p:sldId id="340" r:id="rId21"/>
    <p:sldId id="341" r:id="rId22"/>
    <p:sldId id="339" r:id="rId23"/>
    <p:sldId id="342" r:id="rId24"/>
    <p:sldId id="354" r:id="rId25"/>
    <p:sldId id="343" r:id="rId26"/>
    <p:sldId id="345" r:id="rId27"/>
    <p:sldId id="347" r:id="rId28"/>
    <p:sldId id="348" r:id="rId29"/>
    <p:sldId id="297" r:id="rId30"/>
  </p:sldIdLst>
  <p:sldSz cx="12192000" cy="6858000"/>
  <p:notesSz cx="6858000" cy="9144000"/>
  <p:embeddedFontLst>
    <p:embeddedFont>
      <p:font typeface="Pretendard" panose="020B0600000101010101" charset="-127"/>
      <p:regular r:id="rId32"/>
      <p:bold r:id="rId33"/>
    </p:embeddedFont>
    <p:embeddedFont>
      <p:font typeface="Cambria Math" panose="02040503050406030204" pitchFamily="18" charset="0"/>
      <p:regular r:id="rId34"/>
    </p:embeddedFont>
    <p:embeddedFont>
      <p:font typeface="Montserrat Black" panose="00000A00000000000000" pitchFamily="2" charset="0"/>
      <p:bold r:id="rId35"/>
      <p:boldItalic r:id="rId36"/>
    </p:embeddedFont>
    <p:embeddedFont>
      <p:font typeface="Montserrat SemiBold" panose="00000700000000000000" pitchFamily="2" charset="0"/>
      <p:bold r:id="rId37"/>
      <p:boldItalic r:id="rId38"/>
    </p:embeddedFont>
    <p:embeddedFont>
      <p:font typeface="Segoe UI Variable Small Semibol" pitchFamily="2" charset="0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5879" autoAdjust="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D0019-B3B2-4892-AB00-2CF71644FB4B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D79FB-7CCC-4D54-86A7-9A944002D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7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D79FB-7CCC-4D54-86A7-9A944002D4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58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D79FB-7CCC-4D54-86A7-9A944002D4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2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7ED3E-F6DE-F377-2F84-BF1E4747A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1F340-D848-F523-AFF0-B237C76C9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FBADB-9E4A-76A9-F6E1-C61F58AA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F3E91C-77F2-8EBE-A0C6-14BDBFAD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18817-0C32-9276-E580-0612AA93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7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88BD7-8301-24F0-0A2C-5A10D0A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1D91E3-7CEF-04A2-D099-C0AC2F078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BDF39-8F43-779F-635E-2E31B0D8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75AA6-F6F9-9E87-14D7-B15E2D4D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92366-03E3-F72F-0FF8-1395A9F3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7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B8F4A9-0014-E624-FD8B-447711E1F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140A97-260A-F920-EB6F-527F3A01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419A8-5255-CE74-A3FE-779647EC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467FA-9E69-F18B-404A-CC17E0C2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3A45C-E7AF-19D5-8DD7-BAED7CBF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2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53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1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23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2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11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22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2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9C96E-01BF-3269-B1E5-A937C2D1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9A875-9660-F565-FFC2-F6501D4A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2F81E-42E8-9649-2DA2-67DCE0C6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C5AC-7372-374E-00C4-010E32603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09063-4CEC-35A4-F250-BBBE4B5C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03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983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EA521-0985-D8BB-81D7-77BF301D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562A0B-4171-CD49-06E9-488DF8BF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B12F2-BE0E-4A83-A352-D6901FEF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24ABDE-1502-8742-696B-0E691FE5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54160-AC86-25EA-0819-FE6635F1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61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6F716-96D3-35D0-6832-59DE22A4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853DA-744B-04D7-AC5A-28417A92C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D2DA7-296D-19BE-45BE-23845AA7C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7BBA1-BE5E-7F50-3663-04D0B9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76A1F-7718-352C-CED9-391B16D8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8EE277-A3AD-FC66-08C7-575DD27F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8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BD61A-6613-A024-7956-BCBB06324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299DDD-AE01-50F5-A066-74EA05621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612F4-15A2-5035-44DD-17BF4F47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90970D-A533-9ADE-4186-03787B082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ADC4B-A594-A6DD-AAE8-C2DE2BF44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4CB0B9-FAB5-4710-D6CE-A62556F1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AF03CE-FFFE-4E2D-68FD-6487227B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94A15-8BA6-E0E8-067B-572D2F2B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8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E0303-98D6-7F55-9700-E03573DD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E04C65-2F72-7BEE-3A11-44950D55F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840339-AED5-4411-5A60-89673133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1E7866-1262-AD20-62CD-CCE2D637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7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138C8D-9771-DB59-6358-68F71B3E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9146C4-CF70-56D3-4866-AEEBB4A5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FF17F-C0BD-A92B-8455-1B9E433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2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8B308-59BE-087E-390E-E7A18447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18CC1-C8FF-2AC5-D5C7-41925FF27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C30172-AB73-095D-25B3-C99C2E0F4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FD92DA-FD5F-3F5E-41E3-B3957487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50076A-9283-16E5-FF65-DAD9AE05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420787-A22E-E526-0295-717241FB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1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5CE65-AE16-961F-BFDA-8F9CC7FB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29B1FB-4817-E3DD-5AC6-6434AA02F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6D6053-3E0E-70D8-65D9-69E0A756B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C77D8-A6E0-1985-CDA2-EF397210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76048-3E41-ECA1-7888-BE193496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D08F-CC4B-75B7-BF3E-4EA3F351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3B5889-F4D5-3D16-961C-67837421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2FE9A0-1985-083A-9378-3229E9CC7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318D3-9AFD-E5F3-28A8-B08585B0A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1D5D8-7863-45BE-B541-AE2C59CE361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F2250-AA52-A6FE-6814-6985E1247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C8E97-DEBC-1F6A-5846-AB4601344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7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4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856486"/>
            <a:ext cx="10145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인공지능 기반 객체 인식 모델을 활용한 </a:t>
            </a:r>
            <a:endParaRPr lang="en-US" altLang="ko-KR" sz="4400" b="1" dirty="0">
              <a:solidFill>
                <a:srgbClr val="3D3A35"/>
              </a:solidFill>
              <a:latin typeface="Montserrat SemiBold" panose="00000700000000000000" pitchFamily="2" charset="0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쓰레기 자동 분리수거장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B9DBED-D1A1-69C8-7279-B4703E30324A}"/>
              </a:ext>
            </a:extLst>
          </p:cNvPr>
          <p:cNvSpPr txBox="1"/>
          <p:nvPr/>
        </p:nvSpPr>
        <p:spPr>
          <a:xfrm>
            <a:off x="4247606" y="4470408"/>
            <a:ext cx="3696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Team 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5">
        <p:fade/>
      </p:transition>
    </mc:Choice>
    <mc:Fallback xmlns="">
      <p:transition spd="med" advTm="92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3D3A35"/>
                </a:solidFill>
                <a:latin typeface="Montserrat SemiBold"/>
              </a:rPr>
              <a:t>프로젝트 목표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538EF-3B71-B5CC-7859-1DDF4DA1C4D6}"/>
              </a:ext>
            </a:extLst>
          </p:cNvPr>
          <p:cNvSpPr txBox="1"/>
          <p:nvPr/>
        </p:nvSpPr>
        <p:spPr>
          <a:xfrm>
            <a:off x="544000" y="2007447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End Product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E0EF846-7756-CBDC-71CF-9F2774FF8419}"/>
              </a:ext>
            </a:extLst>
          </p:cNvPr>
          <p:cNvSpPr/>
          <p:nvPr/>
        </p:nvSpPr>
        <p:spPr>
          <a:xfrm>
            <a:off x="448234" y="2144229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C0F07-0253-D499-5747-D7B049A1EB1D}"/>
              </a:ext>
            </a:extLst>
          </p:cNvPr>
          <p:cNvSpPr txBox="1"/>
          <p:nvPr/>
        </p:nvSpPr>
        <p:spPr>
          <a:xfrm>
            <a:off x="909280" y="2385444"/>
            <a:ext cx="8968052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물체를 촬영한 후 분류하고 분류 결과에 따라 분리수거장의 특정 쓰레기통을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개폐하는 시스템</a:t>
            </a:r>
            <a:r>
              <a:rPr lang="en-US" altLang="ko-KR" dirty="0"/>
              <a:t>(SYS)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112FFC-6410-FEB4-4904-1BC678124801}"/>
              </a:ext>
            </a:extLst>
          </p:cNvPr>
          <p:cNvSpPr/>
          <p:nvPr/>
        </p:nvSpPr>
        <p:spPr>
          <a:xfrm flipV="1">
            <a:off x="516869" y="1439505"/>
            <a:ext cx="942654" cy="566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D6007-035B-A95A-74E6-0405AEDAC385}"/>
              </a:ext>
            </a:extLst>
          </p:cNvPr>
          <p:cNvSpPr txBox="1"/>
          <p:nvPr/>
        </p:nvSpPr>
        <p:spPr>
          <a:xfrm>
            <a:off x="425515" y="1118126"/>
            <a:ext cx="250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최종목표</a:t>
            </a:r>
          </a:p>
        </p:txBody>
      </p:sp>
    </p:spTree>
    <p:extLst>
      <p:ext uri="{BB962C8B-B14F-4D97-AF65-F5344CB8AC3E}">
        <p14:creationId xmlns:p14="http://schemas.microsoft.com/office/powerpoint/2010/main" val="95290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3D3A35"/>
                </a:solidFill>
                <a:latin typeface="Montserrat SemiBold"/>
              </a:rPr>
              <a:t>프로젝트 목표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112FFC-6410-FEB4-4904-1BC678124801}"/>
              </a:ext>
            </a:extLst>
          </p:cNvPr>
          <p:cNvSpPr/>
          <p:nvPr/>
        </p:nvSpPr>
        <p:spPr>
          <a:xfrm flipV="1">
            <a:off x="516868" y="1439505"/>
            <a:ext cx="1683123" cy="47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D6007-035B-A95A-74E6-0405AEDAC385}"/>
              </a:ext>
            </a:extLst>
          </p:cNvPr>
          <p:cNvSpPr txBox="1"/>
          <p:nvPr/>
        </p:nvSpPr>
        <p:spPr>
          <a:xfrm>
            <a:off x="425515" y="1118126"/>
            <a:ext cx="250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전반적인 프로세스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65145-EE7F-54F0-8A4E-7DCD42947B6F}"/>
              </a:ext>
            </a:extLst>
          </p:cNvPr>
          <p:cNvSpPr txBox="1"/>
          <p:nvPr/>
        </p:nvSpPr>
        <p:spPr>
          <a:xfrm>
            <a:off x="544000" y="4564562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전반적인 프로세스</a:t>
            </a:r>
            <a:endParaRPr lang="en-US" altLang="ko-KR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57590AC-854D-52E5-5D61-FF25610539B3}"/>
              </a:ext>
            </a:extLst>
          </p:cNvPr>
          <p:cNvSpPr/>
          <p:nvPr/>
        </p:nvSpPr>
        <p:spPr>
          <a:xfrm>
            <a:off x="448234" y="4701344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E1FA8-BBE5-AAAF-4DC3-0EC082FDFE77}"/>
              </a:ext>
            </a:extLst>
          </p:cNvPr>
          <p:cNvSpPr txBox="1"/>
          <p:nvPr/>
        </p:nvSpPr>
        <p:spPr>
          <a:xfrm>
            <a:off x="909279" y="4924453"/>
            <a:ext cx="10317017" cy="129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ESP-32 CAM</a:t>
            </a:r>
            <a:r>
              <a:rPr lang="ko-KR" altLang="en-US" dirty="0"/>
              <a:t>을 통해 물체의 이미지를 받아 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→ 객체 인식 모델을 통해 이미지 속 물체를 구분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→ 구분된 물체의 종류에 따라 특정 쓰레기통을 원격으로 개폐</a:t>
            </a:r>
            <a:r>
              <a:rPr lang="en-US" altLang="ko-KR" dirty="0"/>
              <a:t>, </a:t>
            </a:r>
            <a:r>
              <a:rPr lang="ko-KR" altLang="en-US" dirty="0"/>
              <a:t>이 과정에서 </a:t>
            </a:r>
            <a:r>
              <a:rPr lang="en-US" altLang="ko-KR" dirty="0"/>
              <a:t>ESP-01</a:t>
            </a:r>
            <a:r>
              <a:rPr lang="ko-KR" altLang="en-US" dirty="0"/>
              <a:t>과 </a:t>
            </a:r>
            <a:r>
              <a:rPr lang="ko-KR" altLang="en-US" dirty="0" err="1"/>
              <a:t>서보</a:t>
            </a:r>
            <a:r>
              <a:rPr lang="ko-KR" altLang="en-US" dirty="0"/>
              <a:t> 모터를 활용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316DE-5C65-7859-5567-ADD799C96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4" y="2050968"/>
            <a:ext cx="2374734" cy="19103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9A09C0-DA0E-FE3A-6087-4D7464FE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285" y="2000176"/>
            <a:ext cx="1125529" cy="8913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BDF089-5958-63D6-B9ED-6FEA370A6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118" y="2128736"/>
            <a:ext cx="2413997" cy="1992133"/>
          </a:xfrm>
          <a:prstGeom prst="rect">
            <a:avLst/>
          </a:prstGeom>
        </p:spPr>
      </p:pic>
      <p:sp>
        <p:nvSpPr>
          <p:cNvPr id="31" name="화살표: 아래로 구부러짐 30">
            <a:extLst>
              <a:ext uri="{FF2B5EF4-FFF2-40B4-BE49-F238E27FC236}">
                <a16:creationId xmlns:a16="http://schemas.microsoft.com/office/drawing/2014/main" id="{EBA7D5AC-49A4-DCF1-C6B4-F09E871E1107}"/>
              </a:ext>
            </a:extLst>
          </p:cNvPr>
          <p:cNvSpPr/>
          <p:nvPr/>
        </p:nvSpPr>
        <p:spPr>
          <a:xfrm>
            <a:off x="3160272" y="1719709"/>
            <a:ext cx="2181885" cy="601203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5C47C95-B5E9-7CAD-970F-96C8E458E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443" y="1584546"/>
            <a:ext cx="1902450" cy="2843145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81E69A9-788A-9287-83F9-581E4152133B}"/>
              </a:ext>
            </a:extLst>
          </p:cNvPr>
          <p:cNvSpPr/>
          <p:nvPr/>
        </p:nvSpPr>
        <p:spPr>
          <a:xfrm>
            <a:off x="7669162" y="3006144"/>
            <a:ext cx="1710228" cy="23731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76F7A1-10CB-CF6B-BC5A-F35CA2A7276E}"/>
              </a:ext>
            </a:extLst>
          </p:cNvPr>
          <p:cNvSpPr txBox="1"/>
          <p:nvPr/>
        </p:nvSpPr>
        <p:spPr>
          <a:xfrm>
            <a:off x="7961511" y="2527347"/>
            <a:ext cx="1125529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Plastic!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15ED6A8-E871-B884-5005-1FF956730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109" y="4343922"/>
            <a:ext cx="1409197" cy="1049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67100E-E429-9FB5-B095-1F3CB6BB2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768" y="4262599"/>
            <a:ext cx="1392000" cy="10494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6938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3D3A35"/>
                </a:solidFill>
                <a:latin typeface="Montserrat SemiBold"/>
              </a:rPr>
              <a:t>프로젝트 목표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538EF-3B71-B5CC-7859-1DDF4DA1C4D6}"/>
              </a:ext>
            </a:extLst>
          </p:cNvPr>
          <p:cNvSpPr txBox="1"/>
          <p:nvPr/>
        </p:nvSpPr>
        <p:spPr>
          <a:xfrm>
            <a:off x="544000" y="1799220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(</a:t>
            </a:r>
            <a:r>
              <a:rPr lang="ko-KR" altLang="en-US" dirty="0"/>
              <a:t>또는 규격</a:t>
            </a:r>
            <a:r>
              <a:rPr lang="en-US" altLang="ko-KR" dirty="0"/>
              <a:t>)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E0EF846-7756-CBDC-71CF-9F2774FF8419}"/>
              </a:ext>
            </a:extLst>
          </p:cNvPr>
          <p:cNvSpPr/>
          <p:nvPr/>
        </p:nvSpPr>
        <p:spPr>
          <a:xfrm>
            <a:off x="448234" y="1936002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C0F07-0253-D499-5747-D7B049A1EB1D}"/>
              </a:ext>
            </a:extLst>
          </p:cNvPr>
          <p:cNvSpPr txBox="1"/>
          <p:nvPr/>
        </p:nvSpPr>
        <p:spPr>
          <a:xfrm>
            <a:off x="909280" y="2177217"/>
            <a:ext cx="8968052" cy="129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ESP32-CAM</a:t>
            </a:r>
            <a:r>
              <a:rPr lang="ko-KR" altLang="en-US" dirty="0"/>
              <a:t>으로 물체 촬영 후 </a:t>
            </a:r>
            <a:r>
              <a:rPr lang="en-US" altLang="ko-KR" dirty="0"/>
              <a:t>web server</a:t>
            </a:r>
            <a:r>
              <a:rPr lang="ko-KR" altLang="en-US" dirty="0"/>
              <a:t>를 통해 받아오는 기능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받아온</a:t>
            </a:r>
            <a:r>
              <a:rPr lang="en-US" altLang="ko-KR" dirty="0"/>
              <a:t> </a:t>
            </a:r>
            <a:r>
              <a:rPr lang="ko-KR" altLang="en-US" dirty="0"/>
              <a:t>이미지를 이용한 물체 분류 기능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분류 결과에 따라 분리수거장 특정 뚜껑 개폐 기능</a:t>
            </a:r>
            <a:endParaRPr lang="en-US" altLang="ko-KR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65844291-54FD-DE79-5F44-2D6CEBD71F0D}"/>
              </a:ext>
            </a:extLst>
          </p:cNvPr>
          <p:cNvSpPr/>
          <p:nvPr/>
        </p:nvSpPr>
        <p:spPr>
          <a:xfrm>
            <a:off x="460947" y="3868810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D461A-8410-BE36-38B9-36AAE479DDC1}"/>
              </a:ext>
            </a:extLst>
          </p:cNvPr>
          <p:cNvSpPr txBox="1"/>
          <p:nvPr/>
        </p:nvSpPr>
        <p:spPr>
          <a:xfrm>
            <a:off x="539132" y="3733131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성능치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98547-87AC-044D-3E8F-7B11BF6AF0A9}"/>
              </a:ext>
            </a:extLst>
          </p:cNvPr>
          <p:cNvSpPr txBox="1"/>
          <p:nvPr/>
        </p:nvSpPr>
        <p:spPr>
          <a:xfrm>
            <a:off x="912211" y="4105273"/>
            <a:ext cx="5462212" cy="253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정확률</a:t>
            </a:r>
            <a:r>
              <a:rPr lang="en-US" altLang="ko-KR" dirty="0"/>
              <a:t>(accuracy)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물체를 얼마나 올바르게 분류하는 비율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처리 속도</a:t>
            </a:r>
            <a:r>
              <a:rPr lang="en-US" altLang="ko-KR" dirty="0"/>
              <a:t>(</a:t>
            </a:r>
            <a:r>
              <a:rPr lang="ko-KR" altLang="en-US" dirty="0"/>
              <a:t>객체 인식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: 1</a:t>
            </a:r>
            <a:r>
              <a:rPr lang="ko-KR" altLang="en-US" dirty="0"/>
              <a:t>장의 이미지를 분류하는 데 걸리는 시간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개폐 각도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쓰레기통의 뚜껑이 열리는 각도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A625B0-BB42-6CA5-CE1D-FEC4041508BD}"/>
              </a:ext>
            </a:extLst>
          </p:cNvPr>
          <p:cNvSpPr/>
          <p:nvPr/>
        </p:nvSpPr>
        <p:spPr>
          <a:xfrm flipV="1">
            <a:off x="516869" y="1439505"/>
            <a:ext cx="942654" cy="566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E6473-E811-64B3-CAEE-9D1C08816263}"/>
              </a:ext>
            </a:extLst>
          </p:cNvPr>
          <p:cNvSpPr txBox="1"/>
          <p:nvPr/>
        </p:nvSpPr>
        <p:spPr>
          <a:xfrm>
            <a:off x="425515" y="1118126"/>
            <a:ext cx="250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세부목표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BE89EB-C5E6-D2F5-DEB8-0B85295958E0}"/>
                  </a:ext>
                </a:extLst>
              </p:cNvPr>
              <p:cNvSpPr txBox="1"/>
              <p:nvPr/>
            </p:nvSpPr>
            <p:spPr>
              <a:xfrm>
                <a:off x="5889372" y="4945414"/>
                <a:ext cx="5135748" cy="937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 dirty="0" err="1" smtClean="0">
                          <a:latin typeface="Cambria Math" panose="02040503050406030204" pitchFamily="18" charset="0"/>
                        </a:rPr>
                        <m:t>정확률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올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바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르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게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분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류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한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물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수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물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∗100%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BE89EB-C5E6-D2F5-DEB8-0B8529595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72" y="4945414"/>
                <a:ext cx="5135748" cy="9379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92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3D3A35"/>
                </a:solidFill>
                <a:latin typeface="+mn-ea"/>
              </a:rPr>
              <a:t>프로젝트 성공여부 평가방법 및 평가 항목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D960BB-636D-17A8-5A15-9C54EE09C8F1}"/>
              </a:ext>
            </a:extLst>
          </p:cNvPr>
          <p:cNvSpPr/>
          <p:nvPr/>
        </p:nvSpPr>
        <p:spPr>
          <a:xfrm flipV="1">
            <a:off x="516869" y="1443497"/>
            <a:ext cx="1742754" cy="526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68D38-4C28-4ADD-55B3-73528BFD245E}"/>
              </a:ext>
            </a:extLst>
          </p:cNvPr>
          <p:cNvSpPr txBox="1"/>
          <p:nvPr/>
        </p:nvSpPr>
        <p:spPr>
          <a:xfrm>
            <a:off x="425515" y="1118126"/>
            <a:ext cx="250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정량적 목표 항목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9A49516-9C29-2229-E6B4-E28AD44DB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778803"/>
              </p:ext>
            </p:extLst>
          </p:nvPr>
        </p:nvGraphicFramePr>
        <p:xfrm>
          <a:off x="425515" y="1992422"/>
          <a:ext cx="11174135" cy="3201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4827">
                  <a:extLst>
                    <a:ext uri="{9D8B030D-6E8A-4147-A177-3AD203B41FA5}">
                      <a16:colId xmlns:a16="http://schemas.microsoft.com/office/drawing/2014/main" val="3191042751"/>
                    </a:ext>
                  </a:extLst>
                </a:gridCol>
                <a:gridCol w="2234827">
                  <a:extLst>
                    <a:ext uri="{9D8B030D-6E8A-4147-A177-3AD203B41FA5}">
                      <a16:colId xmlns:a16="http://schemas.microsoft.com/office/drawing/2014/main" val="507827089"/>
                    </a:ext>
                  </a:extLst>
                </a:gridCol>
                <a:gridCol w="2234827">
                  <a:extLst>
                    <a:ext uri="{9D8B030D-6E8A-4147-A177-3AD203B41FA5}">
                      <a16:colId xmlns:a16="http://schemas.microsoft.com/office/drawing/2014/main" val="3165693818"/>
                    </a:ext>
                  </a:extLst>
                </a:gridCol>
                <a:gridCol w="2234827">
                  <a:extLst>
                    <a:ext uri="{9D8B030D-6E8A-4147-A177-3AD203B41FA5}">
                      <a16:colId xmlns:a16="http://schemas.microsoft.com/office/drawing/2014/main" val="2581253633"/>
                    </a:ext>
                  </a:extLst>
                </a:gridCol>
                <a:gridCol w="2234827">
                  <a:extLst>
                    <a:ext uri="{9D8B030D-6E8A-4147-A177-3AD203B41FA5}">
                      <a16:colId xmlns:a16="http://schemas.microsoft.com/office/drawing/2014/main" val="822396892"/>
                    </a:ext>
                  </a:extLst>
                </a:gridCol>
              </a:tblGrid>
              <a:tr h="768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 항목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주요 성능 지표 또는 기능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비중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목표 성능수준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802884"/>
                  </a:ext>
                </a:extLst>
              </a:tr>
              <a:tr h="811110"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600" dirty="0" err="1"/>
                        <a:t>정확률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백분율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90% </a:t>
                      </a:r>
                      <a:r>
                        <a:rPr lang="ko-KR" altLang="en-US" sz="1600" dirty="0"/>
                        <a:t>이상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90%</a:t>
                      </a:r>
                      <a:r>
                        <a:rPr lang="ko-KR" altLang="en-US" sz="1600" dirty="0"/>
                        <a:t>보다 낮을수록 </a:t>
                      </a:r>
                      <a:r>
                        <a:rPr lang="ko-KR" altLang="en-US" sz="1600" dirty="0" err="1"/>
                        <a:t>패널티를</a:t>
                      </a:r>
                      <a:r>
                        <a:rPr lang="ko-KR" altLang="en-US" sz="1600" dirty="0"/>
                        <a:t> 부과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283325"/>
                  </a:ext>
                </a:extLst>
              </a:tr>
              <a:tr h="811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처리 속도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객체 인식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(second)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0.5</a:t>
                      </a:r>
                      <a:r>
                        <a:rPr lang="ko-KR" altLang="en-US" sz="1600" dirty="0"/>
                        <a:t>초 이하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0.5</a:t>
                      </a:r>
                      <a:r>
                        <a:rPr lang="ko-KR" altLang="en-US" sz="1600" dirty="0"/>
                        <a:t>초보다 오래 걸릴수록  </a:t>
                      </a:r>
                      <a:r>
                        <a:rPr lang="ko-KR" altLang="en-US" sz="1600" dirty="0" err="1"/>
                        <a:t>패널티를</a:t>
                      </a:r>
                      <a:r>
                        <a:rPr lang="ko-KR" altLang="en-US" sz="1600" dirty="0"/>
                        <a:t> 부과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586720"/>
                  </a:ext>
                </a:extLst>
              </a:tr>
              <a:tr h="811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개폐 각도 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도 </a:t>
                      </a:r>
                      <a:r>
                        <a:rPr lang="en-US" altLang="ko-KR" sz="1600" dirty="0"/>
                        <a:t>(degree)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45</a:t>
                      </a:r>
                      <a:r>
                        <a:rPr lang="ko-KR" altLang="en-US" sz="1600" dirty="0"/>
                        <a:t>도 이상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45</a:t>
                      </a:r>
                      <a:r>
                        <a:rPr lang="ko-KR" altLang="en-US" sz="1600" dirty="0"/>
                        <a:t>도보다 작을수록 </a:t>
                      </a:r>
                      <a:r>
                        <a:rPr lang="ko-KR" altLang="en-US" sz="1600" dirty="0" err="1"/>
                        <a:t>패널티를</a:t>
                      </a:r>
                      <a:r>
                        <a:rPr lang="ko-KR" altLang="en-US" sz="1600" dirty="0"/>
                        <a:t> 부과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4251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8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B538EF-3B71-B5CC-7859-1DDF4DA1C4D6}"/>
              </a:ext>
            </a:extLst>
          </p:cNvPr>
          <p:cNvSpPr txBox="1"/>
          <p:nvPr/>
        </p:nvSpPr>
        <p:spPr>
          <a:xfrm>
            <a:off x="544000" y="1654153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정량적 목표 항목의 평가 방법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E0EF846-7756-CBDC-71CF-9F2774FF8419}"/>
              </a:ext>
            </a:extLst>
          </p:cNvPr>
          <p:cNvSpPr/>
          <p:nvPr/>
        </p:nvSpPr>
        <p:spPr>
          <a:xfrm>
            <a:off x="448234" y="1790935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3C0F07-0253-D499-5747-D7B049A1EB1D}"/>
                  </a:ext>
                </a:extLst>
              </p:cNvPr>
              <p:cNvSpPr txBox="1"/>
              <p:nvPr/>
            </p:nvSpPr>
            <p:spPr>
              <a:xfrm>
                <a:off x="448234" y="2032150"/>
                <a:ext cx="11366538" cy="420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 </a:t>
                </a:r>
                <a:r>
                  <a:rPr lang="ko-KR" altLang="en-US" dirty="0" err="1"/>
                  <a:t>정확률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	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실제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err="1" smtClean="0">
                        <a:latin typeface="Cambria Math" panose="02040503050406030204" pitchFamily="18" charset="0"/>
                      </a:rPr>
                      <m:t>정확률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(%)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90%)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값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계산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1)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처리 속도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(0.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실제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처리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속도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초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)) ∗ 10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값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계산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2)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개폐 각도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	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실제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개폐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각도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𝑑𝑒𝑔𝑟𝑒𝑒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최대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90) – 45) / 5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값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계산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3)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최종 점수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	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1 ∗ 0.5 +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 ∗ 0.2 +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3 ∗ 0.3 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최종 점수가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보다 클 경우 테스트 통과</a:t>
                </a:r>
                <a:r>
                  <a:rPr lang="en-US" altLang="ko-KR" dirty="0"/>
                  <a:t>  (</a:t>
                </a:r>
                <a:r>
                  <a:rPr lang="ko-KR" altLang="en-US" dirty="0"/>
                  <a:t>단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개폐 각도가 </a:t>
                </a:r>
                <a:r>
                  <a:rPr lang="en-US" altLang="ko-KR" dirty="0"/>
                  <a:t>20</a:t>
                </a:r>
                <a:r>
                  <a:rPr lang="ko-KR" altLang="en-US" dirty="0"/>
                  <a:t>도 이하일 경우 최종 점수와 무관하게 테스트 실패</a:t>
                </a:r>
                <a:r>
                  <a:rPr lang="en-US" altLang="ko-KR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정확률이 </a:t>
                </a:r>
                <a:r>
                  <a:rPr lang="en-US" altLang="ko-KR" dirty="0"/>
                  <a:t>93%, </a:t>
                </a:r>
                <a:r>
                  <a:rPr lang="ko-KR" altLang="en-US" dirty="0"/>
                  <a:t>처리 속도 </a:t>
                </a:r>
                <a:r>
                  <a:rPr lang="en-US" altLang="ko-KR" dirty="0"/>
                  <a:t>0.6</a:t>
                </a:r>
                <a:r>
                  <a:rPr lang="ko-KR" altLang="en-US" dirty="0"/>
                  <a:t>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개폐 각도 </a:t>
                </a:r>
                <a:r>
                  <a:rPr lang="en-US" altLang="ko-KR" dirty="0"/>
                  <a:t>35</a:t>
                </a:r>
                <a:r>
                  <a:rPr lang="ko-KR" altLang="en-US" dirty="0"/>
                  <a:t>도인 경우 최종 점수는 </a:t>
                </a:r>
                <a:r>
                  <a:rPr lang="en-US" altLang="ko-KR" dirty="0"/>
                  <a:t>3 * 0.5 + (-1) * 0.2 + (-2) * 0.3 = 0.7</a:t>
                </a:r>
                <a:r>
                  <a:rPr lang="ko-KR" altLang="en-US" dirty="0"/>
                  <a:t>로 통과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3C0F07-0253-D499-5747-D7B049A1E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4" y="2032150"/>
                <a:ext cx="11366538" cy="4200317"/>
              </a:xfrm>
              <a:prstGeom prst="rect">
                <a:avLst/>
              </a:prstGeom>
              <a:blipFill>
                <a:blip r:embed="rId2"/>
                <a:stretch>
                  <a:fillRect l="-483" b="-1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98A2BE7-9DA1-5604-0A49-605E362B5E16}"/>
              </a:ext>
            </a:extLst>
          </p:cNvPr>
          <p:cNvSpPr txBox="1"/>
          <p:nvPr/>
        </p:nvSpPr>
        <p:spPr>
          <a:xfrm>
            <a:off x="152400" y="286199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3D3A35"/>
                </a:solidFill>
                <a:latin typeface="+mn-ea"/>
              </a:rPr>
              <a:t>프로젝트 성공여부 평가방법 및 평가 항목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65226-3211-1BCB-F5CF-AFE52F534F78}"/>
              </a:ext>
            </a:extLst>
          </p:cNvPr>
          <p:cNvSpPr/>
          <p:nvPr/>
        </p:nvSpPr>
        <p:spPr>
          <a:xfrm flipV="1">
            <a:off x="516869" y="1443499"/>
            <a:ext cx="4380446" cy="52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A2431-BBC2-81F2-492C-2E05D628BAD2}"/>
              </a:ext>
            </a:extLst>
          </p:cNvPr>
          <p:cNvSpPr txBox="1"/>
          <p:nvPr/>
        </p:nvSpPr>
        <p:spPr>
          <a:xfrm>
            <a:off x="425515" y="1118127"/>
            <a:ext cx="553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정량적 목표 항목의 평가 방법 및 평가 환경</a:t>
            </a:r>
          </a:p>
        </p:txBody>
      </p:sp>
    </p:spTree>
    <p:extLst>
      <p:ext uri="{BB962C8B-B14F-4D97-AF65-F5344CB8AC3E}">
        <p14:creationId xmlns:p14="http://schemas.microsoft.com/office/powerpoint/2010/main" val="40666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B538EF-3B71-B5CC-7859-1DDF4DA1C4D6}"/>
              </a:ext>
            </a:extLst>
          </p:cNvPr>
          <p:cNvSpPr txBox="1"/>
          <p:nvPr/>
        </p:nvSpPr>
        <p:spPr>
          <a:xfrm>
            <a:off x="544000" y="2007447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정략적 목표 항목의 평가 환경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E0EF846-7756-CBDC-71CF-9F2774FF8419}"/>
              </a:ext>
            </a:extLst>
          </p:cNvPr>
          <p:cNvSpPr/>
          <p:nvPr/>
        </p:nvSpPr>
        <p:spPr>
          <a:xfrm>
            <a:off x="448234" y="2144229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C0F07-0253-D499-5747-D7B049A1EB1D}"/>
              </a:ext>
            </a:extLst>
          </p:cNvPr>
          <p:cNvSpPr txBox="1"/>
          <p:nvPr/>
        </p:nvSpPr>
        <p:spPr>
          <a:xfrm>
            <a:off x="909280" y="2385444"/>
            <a:ext cx="8968052" cy="295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시스템에 대한 구현이 모두 완료된 상태에서 직접 실행해보며 점수를 계산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정확률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인공지능 모델이 분류한 값을 메모리에 저장하고 실제 분류 값과 비교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처리 속도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시간 측정 라이브러리를 사용하여 측정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개폐 각도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뚜껑이 개폐되는 각도를 직접 측정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A2BE7-9DA1-5604-0A49-605E362B5E16}"/>
              </a:ext>
            </a:extLst>
          </p:cNvPr>
          <p:cNvSpPr txBox="1"/>
          <p:nvPr/>
        </p:nvSpPr>
        <p:spPr>
          <a:xfrm>
            <a:off x="152400" y="286199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3D3A35"/>
                </a:solidFill>
                <a:latin typeface="+mn-ea"/>
              </a:rPr>
              <a:t>프로젝트 성공여부 평가방법 및 평가 항목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65226-3211-1BCB-F5CF-AFE52F534F78}"/>
              </a:ext>
            </a:extLst>
          </p:cNvPr>
          <p:cNvSpPr/>
          <p:nvPr/>
        </p:nvSpPr>
        <p:spPr>
          <a:xfrm flipV="1">
            <a:off x="516869" y="1443499"/>
            <a:ext cx="4380446" cy="52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A2431-BBC2-81F2-492C-2E05D628BAD2}"/>
              </a:ext>
            </a:extLst>
          </p:cNvPr>
          <p:cNvSpPr txBox="1"/>
          <p:nvPr/>
        </p:nvSpPr>
        <p:spPr>
          <a:xfrm>
            <a:off x="425515" y="1118127"/>
            <a:ext cx="553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정량적 목표 항목의 평가 방법 및 평가 환경</a:t>
            </a:r>
          </a:p>
        </p:txBody>
      </p:sp>
    </p:spTree>
    <p:extLst>
      <p:ext uri="{BB962C8B-B14F-4D97-AF65-F5344CB8AC3E}">
        <p14:creationId xmlns:p14="http://schemas.microsoft.com/office/powerpoint/2010/main" val="42610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/>
              <a:t>기술개발 추진 방법</a:t>
            </a:r>
            <a:r>
              <a:rPr lang="en-US" altLang="ko-KR" sz="4000" b="1" dirty="0"/>
              <a:t>, </a:t>
            </a:r>
            <a:r>
              <a:rPr lang="ko-KR" altLang="en-US" sz="4000" b="1" dirty="0"/>
              <a:t>전략 및 체계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250832" y="3355875"/>
            <a:ext cx="7798776" cy="146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9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8A2BE7-9DA1-5604-0A49-605E362B5E16}"/>
              </a:ext>
            </a:extLst>
          </p:cNvPr>
          <p:cNvSpPr txBox="1"/>
          <p:nvPr/>
        </p:nvSpPr>
        <p:spPr>
          <a:xfrm>
            <a:off x="152400" y="286199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  <a:cs typeface="+mn-cs"/>
              </a:rPr>
              <a:t>기술개발 추진 방법 및 전략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65226-3211-1BCB-F5CF-AFE52F534F78}"/>
              </a:ext>
            </a:extLst>
          </p:cNvPr>
          <p:cNvSpPr/>
          <p:nvPr/>
        </p:nvSpPr>
        <p:spPr>
          <a:xfrm flipV="1">
            <a:off x="516869" y="1463251"/>
            <a:ext cx="3683939" cy="513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A2431-BBC2-81F2-492C-2E05D628BAD2}"/>
              </a:ext>
            </a:extLst>
          </p:cNvPr>
          <p:cNvSpPr txBox="1"/>
          <p:nvPr/>
        </p:nvSpPr>
        <p:spPr>
          <a:xfrm>
            <a:off x="425515" y="1127180"/>
            <a:ext cx="553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세부 기술 </a:t>
            </a:r>
            <a:r>
              <a:rPr lang="en-US" altLang="ko-KR" dirty="0">
                <a:solidFill>
                  <a:srgbClr val="3D3A35"/>
                </a:solidFill>
                <a:latin typeface="Montserrat SemiBold"/>
              </a:rPr>
              <a:t>– </a:t>
            </a: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객체 인식 알고리즘 </a:t>
            </a:r>
            <a:r>
              <a:rPr lang="en-US" altLang="ko-KR" dirty="0">
                <a:solidFill>
                  <a:srgbClr val="3D3A35"/>
                </a:solidFill>
                <a:latin typeface="Montserrat SemiBold"/>
              </a:rPr>
              <a:t>(YOLO)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812022-235C-C484-1674-A5804FD98794}"/>
              </a:ext>
            </a:extLst>
          </p:cNvPr>
          <p:cNvSpPr txBox="1"/>
          <p:nvPr/>
        </p:nvSpPr>
        <p:spPr>
          <a:xfrm>
            <a:off x="869950" y="1555302"/>
            <a:ext cx="8968052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객체 인식 분야에서 </a:t>
            </a:r>
            <a:r>
              <a:rPr lang="en-US" altLang="ko-KR" dirty="0"/>
              <a:t>State-Of-The-Art model</a:t>
            </a:r>
            <a:r>
              <a:rPr lang="ko-KR" altLang="en-US" dirty="0"/>
              <a:t>들 중 하나 </a:t>
            </a:r>
            <a:endParaRPr lang="en-US" altLang="ko-KR" dirty="0"/>
          </a:p>
        </p:txBody>
      </p:sp>
      <p:pic>
        <p:nvPicPr>
          <p:cNvPr id="19" name="그림 18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B33D0E94-8015-4389-6D96-D67F92AB9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8" y="2304842"/>
            <a:ext cx="5943784" cy="3149163"/>
          </a:xfrm>
          <a:prstGeom prst="rect">
            <a:avLst/>
          </a:prstGeom>
        </p:spPr>
      </p:pic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EEEEF59-6AC6-ACBA-6BEE-35476671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71" y="2770537"/>
            <a:ext cx="5685271" cy="380126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BF4E77-3F15-578D-F12F-6BEE810B848E}"/>
              </a:ext>
            </a:extLst>
          </p:cNvPr>
          <p:cNvSpPr/>
          <p:nvPr/>
        </p:nvSpPr>
        <p:spPr>
          <a:xfrm>
            <a:off x="6285271" y="3023857"/>
            <a:ext cx="1057089" cy="357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7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8A2BE7-9DA1-5604-0A49-605E362B5E16}"/>
              </a:ext>
            </a:extLst>
          </p:cNvPr>
          <p:cNvSpPr txBox="1"/>
          <p:nvPr/>
        </p:nvSpPr>
        <p:spPr>
          <a:xfrm>
            <a:off x="152400" y="286199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  <a:cs typeface="+mn-cs"/>
              </a:rPr>
              <a:t>기술개발 추진 방법 및 전략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65226-3211-1BCB-F5CF-AFE52F534F78}"/>
              </a:ext>
            </a:extLst>
          </p:cNvPr>
          <p:cNvSpPr/>
          <p:nvPr/>
        </p:nvSpPr>
        <p:spPr>
          <a:xfrm flipV="1">
            <a:off x="516869" y="1454198"/>
            <a:ext cx="3683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A2431-BBC2-81F2-492C-2E05D628BAD2}"/>
              </a:ext>
            </a:extLst>
          </p:cNvPr>
          <p:cNvSpPr txBox="1"/>
          <p:nvPr/>
        </p:nvSpPr>
        <p:spPr>
          <a:xfrm>
            <a:off x="425515" y="1118127"/>
            <a:ext cx="553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세부 기술 </a:t>
            </a:r>
            <a:r>
              <a:rPr lang="en-US" altLang="ko-KR" dirty="0">
                <a:solidFill>
                  <a:srgbClr val="3D3A35"/>
                </a:solidFill>
                <a:latin typeface="Montserrat SemiBold"/>
              </a:rPr>
              <a:t>– </a:t>
            </a: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객체 인식 알고리즘 </a:t>
            </a:r>
            <a:r>
              <a:rPr lang="en-US" altLang="ko-KR" dirty="0">
                <a:solidFill>
                  <a:srgbClr val="3D3A35"/>
                </a:solidFill>
                <a:latin typeface="Montserrat SemiBold"/>
              </a:rPr>
              <a:t>(YOLO)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812022-235C-C484-1674-A5804FD98794}"/>
              </a:ext>
            </a:extLst>
          </p:cNvPr>
          <p:cNvSpPr txBox="1"/>
          <p:nvPr/>
        </p:nvSpPr>
        <p:spPr>
          <a:xfrm>
            <a:off x="869950" y="1555302"/>
            <a:ext cx="8968052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YOLO</a:t>
            </a:r>
            <a:r>
              <a:rPr lang="ko-KR" altLang="en-US" dirty="0"/>
              <a:t>의 경우 </a:t>
            </a:r>
            <a:r>
              <a:rPr lang="en-US" altLang="ko-KR" dirty="0"/>
              <a:t>v5 </a:t>
            </a:r>
            <a:r>
              <a:rPr lang="ko-KR" altLang="en-US" dirty="0"/>
              <a:t>버전을 사용할 계획</a:t>
            </a:r>
            <a:endParaRPr lang="en-US" altLang="ko-KR" dirty="0"/>
          </a:p>
        </p:txBody>
      </p:sp>
      <p:pic>
        <p:nvPicPr>
          <p:cNvPr id="3074" name="Picture 2" descr="YOLO Model Comparison">
            <a:extLst>
              <a:ext uri="{FF2B5EF4-FFF2-40B4-BE49-F238E27FC236}">
                <a16:creationId xmlns:a16="http://schemas.microsoft.com/office/drawing/2014/main" id="{CC194F06-1A5B-9CED-5C7C-2717042CD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5" y="4144249"/>
            <a:ext cx="6178392" cy="231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DA2548-9951-2AA2-1DD9-6E21D597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19" y="3013369"/>
            <a:ext cx="5451150" cy="34344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E64047-3C4E-C975-B217-DD7B95320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67" y="2821267"/>
            <a:ext cx="6178393" cy="12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8A2BE7-9DA1-5604-0A49-605E362B5E16}"/>
              </a:ext>
            </a:extLst>
          </p:cNvPr>
          <p:cNvSpPr txBox="1"/>
          <p:nvPr/>
        </p:nvSpPr>
        <p:spPr>
          <a:xfrm>
            <a:off x="152400" y="286199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  <a:cs typeface="+mn-cs"/>
              </a:rPr>
              <a:t>기술개발 추진 방법 및 전략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65226-3211-1BCB-F5CF-AFE52F534F78}"/>
              </a:ext>
            </a:extLst>
          </p:cNvPr>
          <p:cNvSpPr/>
          <p:nvPr/>
        </p:nvSpPr>
        <p:spPr>
          <a:xfrm flipV="1">
            <a:off x="516869" y="1443499"/>
            <a:ext cx="1742754" cy="52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A2431-BBC2-81F2-492C-2E05D628BAD2}"/>
              </a:ext>
            </a:extLst>
          </p:cNvPr>
          <p:cNvSpPr txBox="1"/>
          <p:nvPr/>
        </p:nvSpPr>
        <p:spPr>
          <a:xfrm>
            <a:off x="425515" y="1118127"/>
            <a:ext cx="553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기술개발 추진 체계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8C43D3-2274-BFA0-0867-1D3303A7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965" y="1611501"/>
            <a:ext cx="6402440" cy="47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52400" y="327982"/>
            <a:ext cx="3165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Contents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F97829-00C8-D84A-A638-E9DDF876E4D7}"/>
              </a:ext>
            </a:extLst>
          </p:cNvPr>
          <p:cNvCxnSpPr>
            <a:cxnSpLocks/>
          </p:cNvCxnSpPr>
          <p:nvPr/>
        </p:nvCxnSpPr>
        <p:spPr>
          <a:xfrm>
            <a:off x="1587499" y="1149391"/>
            <a:ext cx="1" cy="504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CF4E7D-E293-0939-8960-B2B66220AC2A}"/>
              </a:ext>
            </a:extLst>
          </p:cNvPr>
          <p:cNvSpPr txBox="1"/>
          <p:nvPr/>
        </p:nvSpPr>
        <p:spPr>
          <a:xfrm>
            <a:off x="1635384" y="2308700"/>
            <a:ext cx="44343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프로젝트의 목표 및 내용</a:t>
            </a:r>
            <a:endParaRPr lang="ko-KR" altLang="en-US" sz="2500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F8D4305-EC26-927F-CA64-644FE8907223}"/>
              </a:ext>
            </a:extLst>
          </p:cNvPr>
          <p:cNvSpPr/>
          <p:nvPr/>
        </p:nvSpPr>
        <p:spPr>
          <a:xfrm>
            <a:off x="1539615" y="24993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A08240-2DDD-BD2E-654F-E90EE280508D}"/>
              </a:ext>
            </a:extLst>
          </p:cNvPr>
          <p:cNvSpPr txBox="1"/>
          <p:nvPr/>
        </p:nvSpPr>
        <p:spPr>
          <a:xfrm>
            <a:off x="1635384" y="1395197"/>
            <a:ext cx="44343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프로젝트 개요</a:t>
            </a:r>
            <a:r>
              <a:rPr lang="en-US" altLang="ko-KR" sz="2500" dirty="0"/>
              <a:t> </a:t>
            </a:r>
            <a:endParaRPr lang="ko-KR" altLang="en-US" sz="2500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19C84DB2-EBA1-E7D8-624D-BED3050AE224}"/>
              </a:ext>
            </a:extLst>
          </p:cNvPr>
          <p:cNvSpPr/>
          <p:nvPr/>
        </p:nvSpPr>
        <p:spPr>
          <a:xfrm>
            <a:off x="1539615" y="1585840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AF31BF-9A22-02A4-F31E-23E48C266891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A448FB-0F84-A384-BCF4-9B62EB9E1D73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B703FB-837D-3ABB-D1F1-D8879B065712}"/>
              </a:ext>
            </a:extLst>
          </p:cNvPr>
          <p:cNvSpPr txBox="1"/>
          <p:nvPr/>
        </p:nvSpPr>
        <p:spPr>
          <a:xfrm>
            <a:off x="1635383" y="3222203"/>
            <a:ext cx="101638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기술개발 추진 방법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전략 및 체계</a:t>
            </a:r>
            <a:endParaRPr lang="ko-KR" altLang="en-US" sz="2500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C6D6972D-E8CA-A1A5-2512-397955FC81AE}"/>
              </a:ext>
            </a:extLst>
          </p:cNvPr>
          <p:cNvSpPr/>
          <p:nvPr/>
        </p:nvSpPr>
        <p:spPr>
          <a:xfrm>
            <a:off x="1539615" y="3412846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5DD7E-3B7A-EAFB-88BC-F6C6AC018858}"/>
              </a:ext>
            </a:extLst>
          </p:cNvPr>
          <p:cNvSpPr txBox="1"/>
          <p:nvPr/>
        </p:nvSpPr>
        <p:spPr>
          <a:xfrm>
            <a:off x="1635384" y="4135204"/>
            <a:ext cx="101638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프로젝트 수행 팀 현황</a:t>
            </a:r>
            <a:endParaRPr lang="ko-KR" altLang="en-US" sz="2500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25A419B-E2B8-A49C-3C35-F97225AFF33B}"/>
              </a:ext>
            </a:extLst>
          </p:cNvPr>
          <p:cNvSpPr/>
          <p:nvPr/>
        </p:nvSpPr>
        <p:spPr>
          <a:xfrm>
            <a:off x="1539615" y="4325847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46B75F-DF4D-F55D-B0F2-D2C804FB5C00}"/>
              </a:ext>
            </a:extLst>
          </p:cNvPr>
          <p:cNvSpPr txBox="1"/>
          <p:nvPr/>
        </p:nvSpPr>
        <p:spPr>
          <a:xfrm>
            <a:off x="1635383" y="5052994"/>
            <a:ext cx="10298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프로젝트 결과물 활용 및 프로젝트의 의의</a:t>
            </a:r>
            <a:endParaRPr lang="ko-KR" altLang="en-US" sz="2500" dirty="0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2525443B-4F8F-9EAA-FE1C-FF12D0F66C9B}"/>
              </a:ext>
            </a:extLst>
          </p:cNvPr>
          <p:cNvSpPr/>
          <p:nvPr/>
        </p:nvSpPr>
        <p:spPr>
          <a:xfrm>
            <a:off x="1539615" y="5243637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03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8A2BE7-9DA1-5604-0A49-605E362B5E16}"/>
              </a:ext>
            </a:extLst>
          </p:cNvPr>
          <p:cNvSpPr txBox="1"/>
          <p:nvPr/>
        </p:nvSpPr>
        <p:spPr>
          <a:xfrm>
            <a:off x="152400" y="286199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  <a:cs typeface="+mn-cs"/>
              </a:rPr>
              <a:t>기술개발 추진 방법 및 전략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65226-3211-1BCB-F5CF-AFE52F534F78}"/>
              </a:ext>
            </a:extLst>
          </p:cNvPr>
          <p:cNvSpPr/>
          <p:nvPr/>
        </p:nvSpPr>
        <p:spPr>
          <a:xfrm flipV="1">
            <a:off x="516869" y="1443499"/>
            <a:ext cx="951446" cy="52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A2431-BBC2-81F2-492C-2E05D628BAD2}"/>
              </a:ext>
            </a:extLst>
          </p:cNvPr>
          <p:cNvSpPr txBox="1"/>
          <p:nvPr/>
        </p:nvSpPr>
        <p:spPr>
          <a:xfrm>
            <a:off x="425515" y="1118127"/>
            <a:ext cx="553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추진 일정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18BFE8-A27A-6454-19F3-8B46CC04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263" y="1302793"/>
            <a:ext cx="7735474" cy="512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6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B538EF-3B71-B5CC-7859-1DDF4DA1C4D6}"/>
              </a:ext>
            </a:extLst>
          </p:cNvPr>
          <p:cNvSpPr txBox="1"/>
          <p:nvPr/>
        </p:nvSpPr>
        <p:spPr>
          <a:xfrm>
            <a:off x="544000" y="1609183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추진 과정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E0EF846-7756-CBDC-71CF-9F2774FF8419}"/>
              </a:ext>
            </a:extLst>
          </p:cNvPr>
          <p:cNvSpPr/>
          <p:nvPr/>
        </p:nvSpPr>
        <p:spPr>
          <a:xfrm>
            <a:off x="448234" y="1745965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C0F07-0253-D499-5747-D7B049A1EB1D}"/>
              </a:ext>
            </a:extLst>
          </p:cNvPr>
          <p:cNvSpPr txBox="1"/>
          <p:nvPr/>
        </p:nvSpPr>
        <p:spPr>
          <a:xfrm>
            <a:off x="909280" y="1914755"/>
            <a:ext cx="8968052" cy="461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사전 테스트 단계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1. ESP32-CAM</a:t>
            </a:r>
            <a:r>
              <a:rPr lang="ko-KR" altLang="en-US" dirty="0"/>
              <a:t>을 통한 이미지 전송 테스트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2. </a:t>
            </a:r>
            <a:r>
              <a:rPr lang="ko-KR" altLang="en-US" dirty="0"/>
              <a:t>서버의 객체 인식 모델 학습 및 테스트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3. </a:t>
            </a:r>
            <a:r>
              <a:rPr lang="ko-KR" altLang="en-US" dirty="0" err="1"/>
              <a:t>서보</a:t>
            </a:r>
            <a:r>
              <a:rPr lang="ko-KR" altLang="en-US" dirty="0"/>
              <a:t> 모터를 활용한 쓰레기통 개폐 설계도 작성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4. ESP-01</a:t>
            </a:r>
            <a:r>
              <a:rPr lang="ko-KR" altLang="en-US" dirty="0"/>
              <a:t>을 사용한 원격 제어 테스트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구현 단계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1. ESP32-CAM, </a:t>
            </a:r>
            <a:r>
              <a:rPr lang="ko-KR" altLang="en-US" dirty="0"/>
              <a:t>서버</a:t>
            </a:r>
            <a:r>
              <a:rPr lang="en-US" altLang="ko-KR" dirty="0"/>
              <a:t>, ESP-01 </a:t>
            </a:r>
            <a:r>
              <a:rPr lang="ko-KR" altLang="en-US" dirty="0"/>
              <a:t>모듈</a:t>
            </a:r>
            <a:r>
              <a:rPr lang="en-US" altLang="ko-KR" dirty="0"/>
              <a:t>, </a:t>
            </a:r>
            <a:r>
              <a:rPr lang="ko-KR" altLang="en-US" dirty="0" err="1"/>
              <a:t>서보</a:t>
            </a:r>
            <a:r>
              <a:rPr lang="ko-KR" altLang="en-US" dirty="0"/>
              <a:t> 모터를 연결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2. </a:t>
            </a:r>
            <a:r>
              <a:rPr lang="ko-KR" altLang="en-US" dirty="0"/>
              <a:t>객체 인식 모델이 분류한 값 저장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3. </a:t>
            </a:r>
            <a:r>
              <a:rPr lang="ko-KR" altLang="en-US" dirty="0"/>
              <a:t>모델이 분류한 값에</a:t>
            </a:r>
            <a:r>
              <a:rPr lang="en-US" altLang="ko-KR" dirty="0"/>
              <a:t> </a:t>
            </a:r>
            <a:r>
              <a:rPr lang="ko-KR" altLang="en-US" dirty="0"/>
              <a:t>따라 </a:t>
            </a:r>
            <a:r>
              <a:rPr lang="ko-KR" altLang="en-US" dirty="0" err="1"/>
              <a:t>서보</a:t>
            </a:r>
            <a:r>
              <a:rPr lang="ko-KR" altLang="en-US" dirty="0"/>
              <a:t> 모터를 원격으로 제어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성능 평가 단계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구현 이후 실험을 진행하고 정략적 평가 방법에 따라 평가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A2BE7-9DA1-5604-0A49-605E362B5E16}"/>
              </a:ext>
            </a:extLst>
          </p:cNvPr>
          <p:cNvSpPr txBox="1"/>
          <p:nvPr/>
        </p:nvSpPr>
        <p:spPr>
          <a:xfrm>
            <a:off x="152400" y="286199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  <a:cs typeface="+mn-cs"/>
              </a:rPr>
              <a:t>기술개발 추진 방법 및 전략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65226-3211-1BCB-F5CF-AFE52F534F78}"/>
              </a:ext>
            </a:extLst>
          </p:cNvPr>
          <p:cNvSpPr/>
          <p:nvPr/>
        </p:nvSpPr>
        <p:spPr>
          <a:xfrm flipV="1">
            <a:off x="516869" y="1443499"/>
            <a:ext cx="520623" cy="52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A2431-BBC2-81F2-492C-2E05D628BAD2}"/>
              </a:ext>
            </a:extLst>
          </p:cNvPr>
          <p:cNvSpPr txBox="1"/>
          <p:nvPr/>
        </p:nvSpPr>
        <p:spPr>
          <a:xfrm>
            <a:off x="425515" y="1118127"/>
            <a:ext cx="553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과정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0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/>
              <a:t>프로젝트 수행 팀 현황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526890" y="3369397"/>
            <a:ext cx="7049729" cy="13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6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B538EF-3B71-B5CC-7859-1DDF4DA1C4D6}"/>
              </a:ext>
            </a:extLst>
          </p:cNvPr>
          <p:cNvSpPr txBox="1"/>
          <p:nvPr/>
        </p:nvSpPr>
        <p:spPr>
          <a:xfrm>
            <a:off x="544000" y="1717741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구성원 및 역할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E0EF846-7756-CBDC-71CF-9F2774FF8419}"/>
              </a:ext>
            </a:extLst>
          </p:cNvPr>
          <p:cNvSpPr/>
          <p:nvPr/>
        </p:nvSpPr>
        <p:spPr>
          <a:xfrm>
            <a:off x="448234" y="185452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C0F07-0253-D499-5747-D7B049A1EB1D}"/>
              </a:ext>
            </a:extLst>
          </p:cNvPr>
          <p:cNvSpPr txBox="1"/>
          <p:nvPr/>
        </p:nvSpPr>
        <p:spPr>
          <a:xfrm>
            <a:off x="860491" y="4689008"/>
            <a:ext cx="9685388" cy="170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명세민</a:t>
            </a:r>
            <a:r>
              <a:rPr lang="en-US" altLang="ko-KR" dirty="0"/>
              <a:t> : </a:t>
            </a:r>
            <a:r>
              <a:rPr lang="ko-KR" altLang="en-US" dirty="0"/>
              <a:t>발표 및 기획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ESP-32 CAM </a:t>
            </a:r>
            <a:r>
              <a:rPr lang="ko-KR" altLang="en-US" dirty="0"/>
              <a:t>및 객체 인식 모델 제어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최문경</a:t>
            </a:r>
            <a:r>
              <a:rPr lang="ko-KR" altLang="en-US" dirty="0"/>
              <a:t> </a:t>
            </a:r>
            <a:r>
              <a:rPr lang="en-US" altLang="ko-KR" dirty="0"/>
              <a:t>: PPT </a:t>
            </a:r>
            <a:r>
              <a:rPr lang="ko-KR" altLang="en-US" dirty="0"/>
              <a:t>제작</a:t>
            </a:r>
            <a:r>
              <a:rPr lang="en-US" altLang="ko-KR" dirty="0"/>
              <a:t>, </a:t>
            </a:r>
            <a:r>
              <a:rPr lang="ko-KR" altLang="en-US" dirty="0"/>
              <a:t>시스템 외형 제작</a:t>
            </a:r>
            <a:r>
              <a:rPr lang="en-US" altLang="ko-KR" dirty="0"/>
              <a:t> </a:t>
            </a:r>
            <a:r>
              <a:rPr lang="ko-KR" altLang="en-US" dirty="0"/>
              <a:t>및 정량</a:t>
            </a:r>
            <a:r>
              <a:rPr lang="en-US" altLang="ko-KR" dirty="0"/>
              <a:t> </a:t>
            </a:r>
            <a:r>
              <a:rPr lang="ko-KR" altLang="en-US" dirty="0"/>
              <a:t>평가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최규원</a:t>
            </a:r>
            <a:r>
              <a:rPr lang="ko-KR" altLang="en-US" dirty="0"/>
              <a:t> </a:t>
            </a:r>
            <a:r>
              <a:rPr lang="en-US" altLang="ko-KR" dirty="0"/>
              <a:t>: ESP-01</a:t>
            </a:r>
            <a:r>
              <a:rPr lang="ko-KR" altLang="en-US" dirty="0"/>
              <a:t>를 이용한 </a:t>
            </a:r>
            <a:r>
              <a:rPr lang="ko-KR" altLang="en-US" dirty="0" err="1"/>
              <a:t>서보</a:t>
            </a:r>
            <a:r>
              <a:rPr lang="ko-KR" altLang="en-US" dirty="0"/>
              <a:t> 모터 원격 제어</a:t>
            </a:r>
            <a:r>
              <a:rPr lang="en-US" altLang="ko-KR" dirty="0"/>
              <a:t> </a:t>
            </a:r>
            <a:r>
              <a:rPr lang="ko-KR" altLang="en-US" dirty="0"/>
              <a:t>담당</a:t>
            </a:r>
            <a:r>
              <a:rPr lang="en-US" altLang="ko-KR" dirty="0"/>
              <a:t>, </a:t>
            </a:r>
            <a:r>
              <a:rPr lang="ko-KR" altLang="en-US" dirty="0"/>
              <a:t>설계 담당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송병욱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 인식 모델 학습용 데이터 수집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A2BE7-9DA1-5604-0A49-605E362B5E16}"/>
              </a:ext>
            </a:extLst>
          </p:cNvPr>
          <p:cNvSpPr txBox="1"/>
          <p:nvPr/>
        </p:nvSpPr>
        <p:spPr>
          <a:xfrm>
            <a:off x="152400" y="286200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  <a:cs typeface="+mn-cs"/>
              </a:rPr>
              <a:t>프로젝트 수행 팀 구성원 및 역할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65226-3211-1BCB-F5CF-AFE52F534F78}"/>
              </a:ext>
            </a:extLst>
          </p:cNvPr>
          <p:cNvSpPr/>
          <p:nvPr/>
        </p:nvSpPr>
        <p:spPr>
          <a:xfrm flipV="1">
            <a:off x="516870" y="1443499"/>
            <a:ext cx="687242" cy="53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A2431-BBC2-81F2-492C-2E05D628BAD2}"/>
              </a:ext>
            </a:extLst>
          </p:cNvPr>
          <p:cNvSpPr txBox="1"/>
          <p:nvPr/>
        </p:nvSpPr>
        <p:spPr>
          <a:xfrm>
            <a:off x="439442" y="1126510"/>
            <a:ext cx="3589350" cy="37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팀 구성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BF6CD3-0CB4-FE94-5BFC-2F1CA86A1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40" y="1987540"/>
            <a:ext cx="6886120" cy="24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2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B538EF-3B71-B5CC-7859-1DDF4DA1C4D6}"/>
              </a:ext>
            </a:extLst>
          </p:cNvPr>
          <p:cNvSpPr txBox="1"/>
          <p:nvPr/>
        </p:nvSpPr>
        <p:spPr>
          <a:xfrm>
            <a:off x="544000" y="1916914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제어 임무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E0EF846-7756-CBDC-71CF-9F2774FF8419}"/>
              </a:ext>
            </a:extLst>
          </p:cNvPr>
          <p:cNvSpPr/>
          <p:nvPr/>
        </p:nvSpPr>
        <p:spPr>
          <a:xfrm>
            <a:off x="448234" y="2053696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C0F07-0253-D499-5747-D7B049A1EB1D}"/>
              </a:ext>
            </a:extLst>
          </p:cNvPr>
          <p:cNvSpPr txBox="1"/>
          <p:nvPr/>
        </p:nvSpPr>
        <p:spPr>
          <a:xfrm>
            <a:off x="909280" y="2294911"/>
            <a:ext cx="9685388" cy="170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수행 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소프트웨어에 해당하는 객체 인식 모델 제어 담당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관련 기술세부 사항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객체 인식 알고리즘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A2BE7-9DA1-5604-0A49-605E362B5E16}"/>
              </a:ext>
            </a:extLst>
          </p:cNvPr>
          <p:cNvSpPr txBox="1"/>
          <p:nvPr/>
        </p:nvSpPr>
        <p:spPr>
          <a:xfrm>
            <a:off x="152400" y="286199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  <a:cs typeface="+mn-cs"/>
              </a:rPr>
              <a:t>프로젝트 임무 별 세부 수행 </a:t>
            </a:r>
            <a:r>
              <a:rPr lang="ko-KR" altLang="en-US" sz="4000" dirty="0">
                <a:solidFill>
                  <a:srgbClr val="3D3A35"/>
                </a:solidFill>
                <a:latin typeface="+mn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65226-3211-1BCB-F5CF-AFE52F534F78}"/>
              </a:ext>
            </a:extLst>
          </p:cNvPr>
          <p:cNvSpPr/>
          <p:nvPr/>
        </p:nvSpPr>
        <p:spPr>
          <a:xfrm flipV="1">
            <a:off x="516870" y="1443499"/>
            <a:ext cx="1180046" cy="52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A2431-BBC2-81F2-492C-2E05D628BAD2}"/>
              </a:ext>
            </a:extLst>
          </p:cNvPr>
          <p:cNvSpPr txBox="1"/>
          <p:nvPr/>
        </p:nvSpPr>
        <p:spPr>
          <a:xfrm>
            <a:off x="439442" y="1126511"/>
            <a:ext cx="553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임무 별 내용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95833-F39F-15AE-5293-7321B0911624}"/>
              </a:ext>
            </a:extLst>
          </p:cNvPr>
          <p:cNvSpPr txBox="1"/>
          <p:nvPr/>
        </p:nvSpPr>
        <p:spPr>
          <a:xfrm>
            <a:off x="535208" y="4253509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 제어 임무</a:t>
            </a:r>
            <a:endParaRPr lang="en-US" altLang="ko-KR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7613BD6C-9CE9-D966-D73E-FD15DFE9BFE4}"/>
              </a:ext>
            </a:extLst>
          </p:cNvPr>
          <p:cNvSpPr/>
          <p:nvPr/>
        </p:nvSpPr>
        <p:spPr>
          <a:xfrm>
            <a:off x="439442" y="4390291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BAC61-F60B-1C8C-BCE5-A70B29222101}"/>
              </a:ext>
            </a:extLst>
          </p:cNvPr>
          <p:cNvSpPr txBox="1"/>
          <p:nvPr/>
        </p:nvSpPr>
        <p:spPr>
          <a:xfrm>
            <a:off x="900488" y="4631506"/>
            <a:ext cx="9685388" cy="170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수행 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하드웨어에 해당하는 </a:t>
            </a:r>
            <a:r>
              <a:rPr lang="ko-KR" altLang="en-US" dirty="0" err="1"/>
              <a:t>서보</a:t>
            </a:r>
            <a:r>
              <a:rPr lang="ko-KR" altLang="en-US" dirty="0"/>
              <a:t> 모터 제어 담당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관련 기술세부 사항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 err="1"/>
              <a:t>아두이노</a:t>
            </a:r>
            <a:r>
              <a:rPr lang="ko-KR" altLang="en-US" dirty="0"/>
              <a:t> 무선 통신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74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B538EF-3B71-B5CC-7859-1DDF4DA1C4D6}"/>
              </a:ext>
            </a:extLst>
          </p:cNvPr>
          <p:cNvSpPr txBox="1"/>
          <p:nvPr/>
        </p:nvSpPr>
        <p:spPr>
          <a:xfrm>
            <a:off x="544000" y="2007447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시스템 디자인 설계 임무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E0EF846-7756-CBDC-71CF-9F2774FF8419}"/>
              </a:ext>
            </a:extLst>
          </p:cNvPr>
          <p:cNvSpPr/>
          <p:nvPr/>
        </p:nvSpPr>
        <p:spPr>
          <a:xfrm>
            <a:off x="448234" y="2144229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C0F07-0253-D499-5747-D7B049A1EB1D}"/>
              </a:ext>
            </a:extLst>
          </p:cNvPr>
          <p:cNvSpPr txBox="1"/>
          <p:nvPr/>
        </p:nvSpPr>
        <p:spPr>
          <a:xfrm>
            <a:off x="909280" y="2385444"/>
            <a:ext cx="9685388" cy="170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수행 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전체 시스템에 대한 디자인 설계 담당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관련 기술세부 사항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 err="1"/>
              <a:t>아두이노를</a:t>
            </a:r>
            <a:r>
              <a:rPr lang="ko-KR" altLang="en-US" dirty="0"/>
              <a:t> 통해 제어 가능한 디자인 설계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A2BE7-9DA1-5604-0A49-605E362B5E16}"/>
              </a:ext>
            </a:extLst>
          </p:cNvPr>
          <p:cNvSpPr txBox="1"/>
          <p:nvPr/>
        </p:nvSpPr>
        <p:spPr>
          <a:xfrm>
            <a:off x="152400" y="286199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  <a:cs typeface="+mn-cs"/>
              </a:rPr>
              <a:t>프로젝트 임무 별 세부 수행 </a:t>
            </a:r>
            <a:r>
              <a:rPr lang="ko-KR" altLang="en-US" sz="4000" dirty="0">
                <a:solidFill>
                  <a:srgbClr val="3D3A35"/>
                </a:solidFill>
                <a:latin typeface="+mn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65226-3211-1BCB-F5CF-AFE52F534F78}"/>
              </a:ext>
            </a:extLst>
          </p:cNvPr>
          <p:cNvSpPr/>
          <p:nvPr/>
        </p:nvSpPr>
        <p:spPr>
          <a:xfrm flipV="1">
            <a:off x="516870" y="1443499"/>
            <a:ext cx="1180046" cy="52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A2431-BBC2-81F2-492C-2E05D628BAD2}"/>
              </a:ext>
            </a:extLst>
          </p:cNvPr>
          <p:cNvSpPr txBox="1"/>
          <p:nvPr/>
        </p:nvSpPr>
        <p:spPr>
          <a:xfrm>
            <a:off x="439442" y="1126511"/>
            <a:ext cx="553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임무 별 내용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CA59F-81AC-F28A-CC06-569816CF08A2}"/>
              </a:ext>
            </a:extLst>
          </p:cNvPr>
          <p:cNvSpPr txBox="1"/>
          <p:nvPr/>
        </p:nvSpPr>
        <p:spPr>
          <a:xfrm>
            <a:off x="544000" y="4350993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수집 임무</a:t>
            </a:r>
            <a:endParaRPr lang="en-US" altLang="ko-KR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90F34B3-C70C-FF2B-86CA-162B6F8DE961}"/>
              </a:ext>
            </a:extLst>
          </p:cNvPr>
          <p:cNvSpPr/>
          <p:nvPr/>
        </p:nvSpPr>
        <p:spPr>
          <a:xfrm>
            <a:off x="448234" y="4487775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FF3A3-8622-6E15-6933-22B509885F92}"/>
              </a:ext>
            </a:extLst>
          </p:cNvPr>
          <p:cNvSpPr txBox="1"/>
          <p:nvPr/>
        </p:nvSpPr>
        <p:spPr>
          <a:xfrm>
            <a:off x="909280" y="4728990"/>
            <a:ext cx="9685388" cy="170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수행 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객체 인식 모델 학습을 위한 데이터 수집 담당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관련 기술세부 사항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데이터 </a:t>
            </a:r>
            <a:r>
              <a:rPr lang="ko-KR" altLang="en-US" dirty="0" err="1"/>
              <a:t>라벨링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8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/>
              <a:t>프로젝트 결과물 활용 및 프로젝트의 의의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600BA5-69EF-A942-1C53-064FC9873031}"/>
              </a:ext>
            </a:extLst>
          </p:cNvPr>
          <p:cNvSpPr/>
          <p:nvPr/>
        </p:nvSpPr>
        <p:spPr>
          <a:xfrm>
            <a:off x="1925515" y="3355876"/>
            <a:ext cx="8379069" cy="146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B538EF-3B71-B5CC-7859-1DDF4DA1C4D6}"/>
              </a:ext>
            </a:extLst>
          </p:cNvPr>
          <p:cNvSpPr txBox="1"/>
          <p:nvPr/>
        </p:nvSpPr>
        <p:spPr>
          <a:xfrm>
            <a:off x="544000" y="2007447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활용안</a:t>
            </a:r>
            <a:r>
              <a:rPr lang="en-US" altLang="ko-KR" dirty="0"/>
              <a:t> : </a:t>
            </a:r>
            <a:r>
              <a:rPr lang="ko-KR" altLang="en-US" dirty="0"/>
              <a:t>프로젝트 규모 확대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E0EF846-7756-CBDC-71CF-9F2774FF8419}"/>
              </a:ext>
            </a:extLst>
          </p:cNvPr>
          <p:cNvSpPr/>
          <p:nvPr/>
        </p:nvSpPr>
        <p:spPr>
          <a:xfrm>
            <a:off x="448234" y="2144229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C0F07-0253-D499-5747-D7B049A1EB1D}"/>
              </a:ext>
            </a:extLst>
          </p:cNvPr>
          <p:cNvSpPr txBox="1"/>
          <p:nvPr/>
        </p:nvSpPr>
        <p:spPr>
          <a:xfrm>
            <a:off x="909280" y="2385444"/>
            <a:ext cx="9685388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본 수업에서 구현하는 시스템은 비용과 시간 등의 한계로 인해 작은 규모로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추후 규모를 확장하여 해당 시스템에 필요한 현실 세계에 적용 가능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A2BE7-9DA1-5604-0A49-605E362B5E16}"/>
              </a:ext>
            </a:extLst>
          </p:cNvPr>
          <p:cNvSpPr txBox="1"/>
          <p:nvPr/>
        </p:nvSpPr>
        <p:spPr>
          <a:xfrm>
            <a:off x="152400" y="286199"/>
            <a:ext cx="961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  <a:cs typeface="+mn-cs"/>
              </a:rPr>
              <a:t>프로젝트 결과물 활용 및 프로젝트의 의의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65226-3211-1BCB-F5CF-AFE52F534F78}"/>
              </a:ext>
            </a:extLst>
          </p:cNvPr>
          <p:cNvSpPr/>
          <p:nvPr/>
        </p:nvSpPr>
        <p:spPr>
          <a:xfrm flipV="1">
            <a:off x="516870" y="1450391"/>
            <a:ext cx="135719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A2431-BBC2-81F2-492C-2E05D628BAD2}"/>
              </a:ext>
            </a:extLst>
          </p:cNvPr>
          <p:cNvSpPr txBox="1"/>
          <p:nvPr/>
        </p:nvSpPr>
        <p:spPr>
          <a:xfrm>
            <a:off x="439442" y="1126511"/>
            <a:ext cx="553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srgbClr val="3D3A35"/>
                </a:solidFill>
                <a:latin typeface="Montserrat SemiBold"/>
              </a:rPr>
              <a:t>활용안</a:t>
            </a: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 및 의의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C140A-F855-4CF9-8671-C7FE474F69AD}"/>
              </a:ext>
            </a:extLst>
          </p:cNvPr>
          <p:cNvSpPr txBox="1"/>
          <p:nvPr/>
        </p:nvSpPr>
        <p:spPr>
          <a:xfrm>
            <a:off x="544000" y="3962995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의의 </a:t>
            </a:r>
            <a:r>
              <a:rPr lang="en-US" altLang="ko-KR" dirty="0"/>
              <a:t>: </a:t>
            </a:r>
            <a:r>
              <a:rPr lang="ko-KR" altLang="en-US" dirty="0"/>
              <a:t>환경 오염의 감소 및 효율적 자원 활용 </a:t>
            </a:r>
            <a:endParaRPr lang="en-US" altLang="ko-KR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E545E9C1-BBDE-6BB1-B27A-E1809EA3628B}"/>
              </a:ext>
            </a:extLst>
          </p:cNvPr>
          <p:cNvSpPr/>
          <p:nvPr/>
        </p:nvSpPr>
        <p:spPr>
          <a:xfrm>
            <a:off x="448234" y="4099777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A1D54-A678-4B9E-98B5-20BDB7165363}"/>
              </a:ext>
            </a:extLst>
          </p:cNvPr>
          <p:cNvSpPr txBox="1"/>
          <p:nvPr/>
        </p:nvSpPr>
        <p:spPr>
          <a:xfrm>
            <a:off x="909280" y="4340992"/>
            <a:ext cx="9685388" cy="87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해당 시스템을 이용하여 제대로 </a:t>
            </a:r>
            <a:r>
              <a:rPr lang="ko-KR" altLang="en-US" dirty="0" err="1"/>
              <a:t>분리수거되는</a:t>
            </a:r>
            <a:r>
              <a:rPr lang="ko-KR" altLang="en-US" dirty="0"/>
              <a:t> 비율을 높임으로써</a:t>
            </a:r>
            <a:r>
              <a:rPr lang="en-US" altLang="ko-KR" dirty="0"/>
              <a:t>, </a:t>
            </a:r>
            <a:r>
              <a:rPr lang="ko-KR" altLang="en-US" dirty="0"/>
              <a:t>매립 및 소각으로 인해 발생하는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유해 성분의 배출을 줄이고 자원을 재활용하여 경제적 효과를 창출할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25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449953"/>
            <a:ext cx="10145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Thank you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B9DBED-D1A1-69C8-7279-B4703E30324A}"/>
              </a:ext>
            </a:extLst>
          </p:cNvPr>
          <p:cNvSpPr txBox="1"/>
          <p:nvPr/>
        </p:nvSpPr>
        <p:spPr>
          <a:xfrm>
            <a:off x="4247606" y="3651801"/>
            <a:ext cx="3696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Team 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8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</a:rPr>
              <a:t>프로젝트 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526890" y="3369397"/>
            <a:ext cx="7049729" cy="13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3D3A35"/>
                </a:solidFill>
                <a:latin typeface="Montserrat SemiBold"/>
              </a:rPr>
              <a:t>프로젝트 주제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270D3-2666-ABF9-975E-3ABE2F173B35}"/>
              </a:ext>
            </a:extLst>
          </p:cNvPr>
          <p:cNvSpPr txBox="1"/>
          <p:nvPr/>
        </p:nvSpPr>
        <p:spPr>
          <a:xfrm>
            <a:off x="297255" y="5464829"/>
            <a:ext cx="117325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Segoe UI Variable Small Semibol" pitchFamily="2" charset="0"/>
              </a:rPr>
              <a:t>인식된 물체의 종류</a:t>
            </a:r>
            <a:r>
              <a:rPr lang="en-US" altLang="ko-KR" sz="2000" dirty="0">
                <a:latin typeface="Segoe UI Variable Small Semibol" pitchFamily="2" charset="0"/>
              </a:rPr>
              <a:t>(</a:t>
            </a:r>
            <a:r>
              <a:rPr lang="ko-KR" altLang="en-US" sz="2000" dirty="0">
                <a:latin typeface="Segoe UI Variable Small Semibol" pitchFamily="2" charset="0"/>
              </a:rPr>
              <a:t>플라스틱</a:t>
            </a:r>
            <a:r>
              <a:rPr lang="en-US" altLang="ko-KR" sz="2000" dirty="0">
                <a:latin typeface="Segoe UI Variable Small Semibol" pitchFamily="2" charset="0"/>
              </a:rPr>
              <a:t>, </a:t>
            </a:r>
            <a:r>
              <a:rPr lang="ko-KR" altLang="en-US" sz="2000" dirty="0">
                <a:latin typeface="Segoe UI Variable Small Semibol" pitchFamily="2" charset="0"/>
              </a:rPr>
              <a:t>종이</a:t>
            </a:r>
            <a:r>
              <a:rPr lang="en-US" altLang="ko-KR" sz="2000" dirty="0">
                <a:latin typeface="Segoe UI Variable Small Semibol" pitchFamily="2" charset="0"/>
              </a:rPr>
              <a:t>, </a:t>
            </a:r>
            <a:r>
              <a:rPr lang="ko-KR" altLang="en-US" sz="2000" dirty="0">
                <a:latin typeface="Segoe UI Variable Small Semibol" pitchFamily="2" charset="0"/>
              </a:rPr>
              <a:t>캔 등</a:t>
            </a:r>
            <a:r>
              <a:rPr lang="en-US" altLang="ko-KR" sz="2000" dirty="0">
                <a:latin typeface="Segoe UI Variable Small Semibol" pitchFamily="2" charset="0"/>
              </a:rPr>
              <a:t>)</a:t>
            </a:r>
            <a:r>
              <a:rPr lang="ko-KR" altLang="en-US" sz="2000" dirty="0">
                <a:latin typeface="Segoe UI Variable Small Semibol" pitchFamily="2" charset="0"/>
              </a:rPr>
              <a:t>에 따라 특정 쓰레기통을 개폐하는 시스템 구현 </a:t>
            </a:r>
          </a:p>
          <a:p>
            <a:pPr algn="ctr"/>
            <a:endParaRPr lang="ko-KR" altLang="en-US" sz="2000" dirty="0">
              <a:latin typeface="Segoe UI Variable Small Semibol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8"/>
            <a:ext cx="5648541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635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인공지능 기반 객체 인식 </a:t>
            </a:r>
            <a:r>
              <a:rPr lang="ko-KR" altLang="en-US" dirty="0">
                <a:solidFill>
                  <a:srgbClr val="3D3A35"/>
                </a:solidFill>
                <a:latin typeface="Montserrat SemiBold"/>
              </a:rPr>
              <a:t>모델을 활용한 쓰레기 자동 분리수거장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11" name="Picture 2" descr="픽스 스마트 자동센서 휴지통 XSW-301모션&amp;충격 센서, 수동 개폐 기능까지 탑재픽스 스마트 자동센서 휴지통 XSW-301">
            <a:extLst>
              <a:ext uri="{FF2B5EF4-FFF2-40B4-BE49-F238E27FC236}">
                <a16:creationId xmlns:a16="http://schemas.microsoft.com/office/drawing/2014/main" id="{2BB7EDCF-5476-6E37-EE04-094A8C20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57" y="1746158"/>
            <a:ext cx="6096000" cy="345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05F3D8-A626-83F0-9C13-82F47A306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5" y="1723294"/>
            <a:ext cx="5182323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3D3A35"/>
                </a:solidFill>
                <a:latin typeface="Montserrat SemiBold"/>
              </a:rPr>
              <a:t>프로젝트 결과물의 의의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70" y="1441736"/>
            <a:ext cx="2172010" cy="457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278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최종 사용자 관점의 의의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E49CD-FA0E-5343-AF58-35EF3EF46254}"/>
              </a:ext>
            </a:extLst>
          </p:cNvPr>
          <p:cNvSpPr txBox="1"/>
          <p:nvPr/>
        </p:nvSpPr>
        <p:spPr>
          <a:xfrm>
            <a:off x="544001" y="2007088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사회적 이익 측면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13136617-4DA4-4576-336A-4612C27D9799}"/>
              </a:ext>
            </a:extLst>
          </p:cNvPr>
          <p:cNvSpPr/>
          <p:nvPr/>
        </p:nvSpPr>
        <p:spPr>
          <a:xfrm>
            <a:off x="448234" y="2143870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7085C-6E35-341A-5ADE-B63F319CFD17}"/>
              </a:ext>
            </a:extLst>
          </p:cNvPr>
          <p:cNvSpPr txBox="1"/>
          <p:nvPr/>
        </p:nvSpPr>
        <p:spPr>
          <a:xfrm>
            <a:off x="909279" y="2385079"/>
            <a:ext cx="10977921" cy="212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환경 오염의 감소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일반쓰레기로 매립 및 소각되는 재활용품을 줄여 유해 성분 배출 감소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효율적 자원 활용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재활용을 통한 자원의 순환으로 낭비되는 자원을 줄임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73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3D3A35"/>
                </a:solidFill>
                <a:latin typeface="Montserrat SemiBold"/>
              </a:rPr>
              <a:t>프로젝트 결과물의 의의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7"/>
            <a:ext cx="388311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5" y="1118126"/>
            <a:ext cx="622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수행에 참여하는 팀원 관점의 의의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8F11A-A1BE-D04B-5527-84C007E0663D}"/>
              </a:ext>
            </a:extLst>
          </p:cNvPr>
          <p:cNvSpPr txBox="1"/>
          <p:nvPr/>
        </p:nvSpPr>
        <p:spPr>
          <a:xfrm>
            <a:off x="544001" y="2007447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기술적 측면</a:t>
            </a:r>
            <a:endParaRPr lang="en-US" altLang="ko-KR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E0D9082-6221-22A1-9134-39CC93125B26}"/>
              </a:ext>
            </a:extLst>
          </p:cNvPr>
          <p:cNvSpPr/>
          <p:nvPr/>
        </p:nvSpPr>
        <p:spPr>
          <a:xfrm>
            <a:off x="448234" y="2144229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2B212C-1787-E9BB-11E6-38FDEF94D816}"/>
              </a:ext>
            </a:extLst>
          </p:cNvPr>
          <p:cNvSpPr txBox="1"/>
          <p:nvPr/>
        </p:nvSpPr>
        <p:spPr>
          <a:xfrm>
            <a:off x="909280" y="2385438"/>
            <a:ext cx="8968052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첨단 기술 체험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최근 산업을 주도하는 인공지능 기술을 활용하는 경험을 축적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9FD339-F0A3-FC3D-E3C8-5AAFBC8F6A50}"/>
              </a:ext>
            </a:extLst>
          </p:cNvPr>
          <p:cNvSpPr txBox="1"/>
          <p:nvPr/>
        </p:nvSpPr>
        <p:spPr>
          <a:xfrm>
            <a:off x="544001" y="3968239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해결 측면</a:t>
            </a:r>
            <a:endParaRPr lang="en-US" altLang="ko-KR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D72779C-A516-EEED-06F5-717BFB8C790E}"/>
              </a:ext>
            </a:extLst>
          </p:cNvPr>
          <p:cNvSpPr/>
          <p:nvPr/>
        </p:nvSpPr>
        <p:spPr>
          <a:xfrm>
            <a:off x="448234" y="4105021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96F7A9-73F4-68DE-3DC1-A0EE8D60C211}"/>
              </a:ext>
            </a:extLst>
          </p:cNvPr>
          <p:cNvSpPr txBox="1"/>
          <p:nvPr/>
        </p:nvSpPr>
        <p:spPr>
          <a:xfrm>
            <a:off x="909280" y="4346230"/>
            <a:ext cx="10977920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첨단 기술을 이용한 사회 문제 해결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사회적 문제 해결에 첨단 기술을 결합하여 응용하는 능력을 기름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60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3D3A35"/>
                </a:solidFill>
                <a:latin typeface="Montserrat SemiBold"/>
              </a:rPr>
              <a:t>프로젝트 결과물의 의의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4"/>
            <a:ext cx="3765420" cy="54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5" y="1118126"/>
            <a:ext cx="622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다른 팀에게 제공 가능한 경험 관점의 의의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538EF-3B71-B5CC-7859-1DDF4DA1C4D6}"/>
              </a:ext>
            </a:extLst>
          </p:cNvPr>
          <p:cNvSpPr txBox="1"/>
          <p:nvPr/>
        </p:nvSpPr>
        <p:spPr>
          <a:xfrm>
            <a:off x="544001" y="2007447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개발 측면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E0EF846-7756-CBDC-71CF-9F2774FF8419}"/>
              </a:ext>
            </a:extLst>
          </p:cNvPr>
          <p:cNvSpPr/>
          <p:nvPr/>
        </p:nvSpPr>
        <p:spPr>
          <a:xfrm>
            <a:off x="448234" y="2144229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C0F07-0253-D499-5747-D7B049A1EB1D}"/>
              </a:ext>
            </a:extLst>
          </p:cNvPr>
          <p:cNvSpPr txBox="1"/>
          <p:nvPr/>
        </p:nvSpPr>
        <p:spPr>
          <a:xfrm>
            <a:off x="909280" y="2385438"/>
            <a:ext cx="8968052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다양한 기술 활용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객체 인식을 위한 인공지능 기술 및 인공지능 소프트웨어와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	  하드웨어 사이 통신을 위한 무선 통신 기술 등 여러 기술 활용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826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/>
              <a:t>프로젝트의 목표 및 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526890" y="3369397"/>
            <a:ext cx="7049729" cy="13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1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3D3A35"/>
                </a:solidFill>
                <a:latin typeface="Montserrat SemiBold"/>
              </a:rPr>
              <a:t>프로젝트 목표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39505"/>
            <a:ext cx="942654" cy="566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5" y="1118126"/>
            <a:ext cx="250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최종목표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538EF-3B71-B5CC-7859-1DDF4DA1C4D6}"/>
              </a:ext>
            </a:extLst>
          </p:cNvPr>
          <p:cNvSpPr txBox="1"/>
          <p:nvPr/>
        </p:nvSpPr>
        <p:spPr>
          <a:xfrm>
            <a:off x="544000" y="2772380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E0EF846-7756-CBDC-71CF-9F2774FF8419}"/>
              </a:ext>
            </a:extLst>
          </p:cNvPr>
          <p:cNvSpPr/>
          <p:nvPr/>
        </p:nvSpPr>
        <p:spPr>
          <a:xfrm>
            <a:off x="448234" y="2909162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C0F07-0253-D499-5747-D7B049A1EB1D}"/>
              </a:ext>
            </a:extLst>
          </p:cNvPr>
          <p:cNvSpPr txBox="1"/>
          <p:nvPr/>
        </p:nvSpPr>
        <p:spPr>
          <a:xfrm>
            <a:off x="909280" y="3150377"/>
            <a:ext cx="8968052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YOLOv5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객체인식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  <a:r>
              <a:rPr lang="en-US" altLang="ko-KR" dirty="0"/>
              <a:t>, SW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ESP32-CAM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객체 인식용 카메라를 위한 </a:t>
            </a:r>
            <a:r>
              <a:rPr lang="en-US" altLang="ko-KR" dirty="0"/>
              <a:t>HW </a:t>
            </a:r>
            <a:r>
              <a:rPr lang="ko-KR" altLang="en-US" dirty="0"/>
              <a:t>모듈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– ESP-01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: Wi-fi </a:t>
            </a:r>
            <a:r>
              <a:rPr lang="ko-KR" altLang="en-US" dirty="0"/>
              <a:t>통신용 </a:t>
            </a:r>
            <a:r>
              <a:rPr lang="en-US" altLang="ko-KR" dirty="0"/>
              <a:t>HW </a:t>
            </a:r>
            <a:r>
              <a:rPr lang="ko-KR" altLang="en-US" dirty="0"/>
              <a:t>모듈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서보</a:t>
            </a:r>
            <a:r>
              <a:rPr lang="ko-KR" altLang="en-US" dirty="0"/>
              <a:t> 모터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뚜껑</a:t>
            </a:r>
            <a:r>
              <a:rPr lang="en-US" altLang="ko-KR" dirty="0"/>
              <a:t> </a:t>
            </a:r>
            <a:r>
              <a:rPr lang="ko-KR" altLang="en-US" dirty="0"/>
              <a:t>개폐를 위한 </a:t>
            </a:r>
            <a:r>
              <a:rPr lang="en-US" altLang="ko-KR" dirty="0"/>
              <a:t>HW </a:t>
            </a:r>
            <a:r>
              <a:rPr lang="ko-KR" altLang="en-US" dirty="0"/>
              <a:t>장치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9087F-6401-7B13-7EA3-3AA14BCA1B8D}"/>
              </a:ext>
            </a:extLst>
          </p:cNvPr>
          <p:cNvSpPr txBox="1"/>
          <p:nvPr/>
        </p:nvSpPr>
        <p:spPr>
          <a:xfrm>
            <a:off x="546932" y="1957628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객체 인식 기반 자동 분리수거 시스템 개발</a:t>
            </a:r>
            <a:endParaRPr lang="en-US" altLang="ko-KR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5D85077E-6DCA-7145-78C6-51F5795441B5}"/>
              </a:ext>
            </a:extLst>
          </p:cNvPr>
          <p:cNvSpPr/>
          <p:nvPr/>
        </p:nvSpPr>
        <p:spPr>
          <a:xfrm>
            <a:off x="451166" y="2094410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8175</TotalTime>
  <Words>1131</Words>
  <Application>Microsoft Office PowerPoint</Application>
  <PresentationFormat>와이드스크린</PresentationFormat>
  <Paragraphs>191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Pretendard</vt:lpstr>
      <vt:lpstr>Segoe UI Variable Small Semibol</vt:lpstr>
      <vt:lpstr>맑은 고딕</vt:lpstr>
      <vt:lpstr>Montserrat Black</vt:lpstr>
      <vt:lpstr>Cambria Math</vt:lpstr>
      <vt:lpstr>Montserrat SemiBold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세민 명</dc:creator>
  <cp:lastModifiedBy>명세민</cp:lastModifiedBy>
  <cp:revision>96</cp:revision>
  <cp:lastPrinted>2023-07-31T16:36:15Z</cp:lastPrinted>
  <dcterms:created xsi:type="dcterms:W3CDTF">2023-07-17T10:25:21Z</dcterms:created>
  <dcterms:modified xsi:type="dcterms:W3CDTF">2023-11-16T16:37:13Z</dcterms:modified>
</cp:coreProperties>
</file>